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ter Jansen" initials="W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800000"/>
    <a:srgbClr val="FF0000"/>
    <a:srgbClr val="FFFF00"/>
    <a:srgbClr val="6578A2"/>
    <a:srgbClr val="C4CADE"/>
    <a:srgbClr val="E4701D"/>
    <a:srgbClr val="00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2137EE-66C9-4647-9F77-98C22DBBA281}" type="datetime1">
              <a:rPr lang="en-US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ACA670-7CF9-4D0F-AB65-BDF8D348AB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4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3903D5-5ED0-44B0-A104-1B2BC2F1A5C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434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04800" y="1371600"/>
            <a:ext cx="8839200" cy="274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62000" y="990600"/>
            <a:ext cx="7772400" cy="3124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04800" y="0"/>
            <a:ext cx="8839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7" name="Picture 19" descr="Prodemos woordbeeld + ondertitel middel link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775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4267200"/>
            <a:ext cx="7772400" cy="1143000"/>
          </a:xfrm>
        </p:spPr>
        <p:txBody>
          <a:bodyPr rIns="0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5410200"/>
            <a:ext cx="7772400" cy="457200"/>
          </a:xfrm>
        </p:spPr>
        <p:txBody>
          <a:bodyPr rIns="0"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/>
            </a:lvl1pPr>
          </a:lstStyle>
          <a:p>
            <a:fld id="{1A9EB5A5-3686-4FF3-9D6A-366B7705886E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Ins="0"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22DDA8F-9C99-4DB5-AC5F-5D3DE863DD7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D51AF-E994-44F8-BC2B-B67744254566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63CF-BEF9-4C68-97F3-B255C31B20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5B0C-5959-4707-B5B4-095E458087FE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66D5E-F6A6-42E5-8A0C-9ED20845ADD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illustratie wilt toevoegen</a:t>
            </a:r>
            <a:endParaRPr lang="nl-NL" noProof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24919D-25DB-49C3-ACF1-05D2485BA2FB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6A5CE-5BCE-421C-8603-7ACD44D7CBF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9E027-94F4-4700-8A04-5D67A2077C0F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547B-2298-45F9-83B3-6BFD9FD9CC7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04800" y="0"/>
            <a:ext cx="8839200" cy="655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600" y="304800"/>
            <a:ext cx="8229600" cy="5943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270625"/>
            <a:ext cx="7924800" cy="3048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/>
            <a:endParaRPr lang="en-US" sz="1400">
              <a:solidFill>
                <a:schemeClr val="bg1"/>
              </a:solidFill>
              <a:latin typeface="Verdana" pitchFamily="-110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14400" y="6285600"/>
            <a:ext cx="7620000" cy="304800"/>
          </a:xfrm>
        </p:spPr>
        <p:txBody>
          <a:bodyPr rIns="0"/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0" indent="0" algn="r">
              <a:buNone/>
              <a:defRPr sz="1400">
                <a:solidFill>
                  <a:schemeClr val="tx1"/>
                </a:solidFill>
              </a:defRPr>
            </a:lvl2pPr>
            <a:lvl3pPr marL="0" indent="0" algn="r">
              <a:buNone/>
              <a:defRPr sz="1400">
                <a:solidFill>
                  <a:schemeClr val="tx1"/>
                </a:solidFill>
              </a:defRPr>
            </a:lvl3pPr>
            <a:lvl4pPr marL="0" indent="0" algn="r">
              <a:buNone/>
              <a:defRPr sz="1400">
                <a:solidFill>
                  <a:schemeClr val="tx1"/>
                </a:solidFill>
              </a:defRPr>
            </a:lvl4pPr>
            <a:lvl5pPr marL="0" indent="0" algn="r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E6B79-82C3-4904-B860-17151095A94E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FBDD3-ED6C-4E90-9B7F-93A69E08610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FF830-D34C-4C2B-AC0E-57EDB2D57E54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7A493-ECE5-49CC-8899-82A1391D7DC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F1AA6-4B7F-4E01-BFFE-66889E779661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F894-E9C5-493C-AC5A-4E6477A7757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E0EC5-21AA-46A8-95A4-1C2C21400415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5CE96-23D5-484A-8DBD-2E944A7EF4B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01CCC-EC91-4066-80DB-0E40704F332B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64AD-391A-4B06-87ED-C0E0F46B845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376A4-FC98-4D6D-8DD1-ACC8B7345033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8DED5-82B0-4036-89B8-88DD2C8E404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04800" y="533400"/>
            <a:ext cx="8839200" cy="914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772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2971FB-15EE-4436-B476-406CE646A009}" type="datetime1">
              <a:rPr lang="nl-NL"/>
              <a:pPr/>
              <a:t>26-8-2015</a:t>
            </a:fld>
            <a:endParaRPr lang="nl-NL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AB193-0EFB-43F4-A121-054C7886C1E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Right Triangle 6"/>
          <p:cNvSpPr/>
          <p:nvPr/>
        </p:nvSpPr>
        <p:spPr bwMode="auto">
          <a:xfrm rot="16200000">
            <a:off x="0" y="0"/>
            <a:ext cx="304800" cy="3048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Right Triangle 7"/>
          <p:cNvSpPr/>
          <p:nvPr/>
        </p:nvSpPr>
        <p:spPr bwMode="auto">
          <a:xfrm rot="5400000">
            <a:off x="0" y="0"/>
            <a:ext cx="304800" cy="304800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04800"/>
            <a:ext cx="304800" cy="655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8839200" y="6553200"/>
            <a:ext cx="304800" cy="3048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ight Triangle 10"/>
          <p:cNvSpPr/>
          <p:nvPr/>
        </p:nvSpPr>
        <p:spPr bwMode="auto">
          <a:xfrm rot="16200000">
            <a:off x="8839200" y="6553200"/>
            <a:ext cx="304800" cy="304800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6553200"/>
            <a:ext cx="8839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038" name="Picture 17" descr="Prodemos woordbeeld + ondertitel groot link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152400"/>
            <a:ext cx="3889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</p:sldLayoutIdLst>
  <p:transition advClick="0" advTm="7000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1pPr>
      <a:lvl2pPr marL="720725" indent="-365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076325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431925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1795463" indent="-3635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DA8F-9C99-4DB5-AC5F-5D3DE863DD71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6" name="Picture 2" descr="http://www.nrcnext.nl/files/2009/03/perf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31" y="1012629"/>
            <a:ext cx="4572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62000" y="4267200"/>
            <a:ext cx="7772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4000" b="1" dirty="0" smtClean="0">
                <a:latin typeface="+mn-lt"/>
              </a:rPr>
              <a:t>Politiek jargon</a:t>
            </a:r>
            <a:endParaRPr lang="nl-NL" sz="4000" b="1" dirty="0">
              <a:latin typeface="+mn-lt"/>
            </a:endParaRPr>
          </a:p>
          <a:p>
            <a:pPr algn="ctr" eaLnBrk="1" hangingPunct="1"/>
            <a:endParaRPr lang="nl-NL" sz="4000" b="1" dirty="0">
              <a:latin typeface="+mn-lt"/>
            </a:endParaRPr>
          </a:p>
          <a:p>
            <a:pPr algn="ctr" eaLnBrk="1" hangingPunct="1"/>
            <a:r>
              <a:rPr lang="nl-NL" sz="4000" b="1" dirty="0" smtClean="0">
                <a:solidFill>
                  <a:schemeClr val="bg2"/>
                </a:solidFill>
                <a:latin typeface="+mn-lt"/>
              </a:rPr>
              <a:t>Bingo</a:t>
            </a:r>
            <a:endParaRPr lang="nl-NL" sz="20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684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20486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Steun van burgers voor beleid. </a:t>
            </a:r>
          </a:p>
        </p:txBody>
      </p:sp>
      <p:pic>
        <p:nvPicPr>
          <p:cNvPr id="4098" name="Picture 2" descr="http://www.ademloos.be/sites/default/files/draagvla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12" y="3212976"/>
            <a:ext cx="4953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81094"/>
      </p:ext>
    </p:extLst>
  </p:cSld>
  <p:clrMapOvr>
    <a:masterClrMapping/>
  </p:clrMapOvr>
  <p:transition advClick="0"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Met 40.000 mensen een onderwerp op de agenda van de Tweede Kamer zetten. </a:t>
            </a:r>
          </a:p>
        </p:txBody>
      </p:sp>
      <p:pic>
        <p:nvPicPr>
          <p:cNvPr id="5122" name="Picture 2" descr="http://www.actieprogrammalokaalbestuur.nl/files/Image/burgerinitiati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88" y="3212976"/>
            <a:ext cx="27813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82354"/>
      </p:ext>
    </p:extLst>
  </p:cSld>
  <p:clrMapOvr>
    <a:masterClrMapping/>
  </p:clrMapOvr>
  <p:transition advClick="0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95536" y="19888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Een bekend iemand </a:t>
            </a:r>
            <a:r>
              <a:rPr lang="nl-NL" sz="2400" b="1" dirty="0"/>
              <a:t>die onderaan de kandidatenlijst van een partij staat, maar die eigenlijk niet gekozen wil worden.</a:t>
            </a:r>
          </a:p>
        </p:txBody>
      </p:sp>
      <p:pic>
        <p:nvPicPr>
          <p:cNvPr id="6146" name="Picture 2" descr="http://www.dewolden.nl/plaat.php?fileid=63943&amp;f=3120aef13ec8b39e1e37eba8ab9a9642c9211d6bb34216a22f7deb72340713dacca484aeb69f0dc47cb9916eab9c4af7cb90eedc3e03c06fbcc416120d8f41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40" y="3645024"/>
            <a:ext cx="4953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5635"/>
      </p:ext>
    </p:extLst>
  </p:cSld>
  <p:clrMapOvr>
    <a:masterClrMapping/>
  </p:clrMapOvr>
  <p:transition advClick="0"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47664" y="206000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De Eerste Kamer en Tweede Kamer samen.</a:t>
            </a:r>
            <a:endParaRPr lang="nl-NL" sz="2400" b="1" dirty="0"/>
          </a:p>
        </p:txBody>
      </p:sp>
      <p:pic>
        <p:nvPicPr>
          <p:cNvPr id="6" name="Picture 2" descr="http://static0.volkskrant.nl/static/photo/2012/18/13/4/20120704221526/media_xl_1264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65412"/>
            <a:ext cx="3587058" cy="223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7292"/>
            <a:ext cx="3236238" cy="2169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05356"/>
      </p:ext>
    </p:extLst>
  </p:cSld>
  <p:clrMapOvr>
    <a:masterClrMapping/>
  </p:clrMapOvr>
  <p:transition advClick="0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63080" y="221345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Partijen die niet in het kabinet zitten. </a:t>
            </a:r>
          </a:p>
        </p:txBody>
      </p:sp>
      <p:pic>
        <p:nvPicPr>
          <p:cNvPr id="8194" name="Picture 2" descr="http://static3.volkskrant.nl/static/photo/2012/12/0/13/20121107135928/media_xl_1416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4577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68153"/>
      </p:ext>
    </p:extLst>
  </p:cSld>
  <p:clrMapOvr>
    <a:masterClrMapping/>
  </p:clrMapOvr>
  <p:transition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63688" y="2019571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err="1" smtClean="0"/>
              <a:t>Vergaderloze</a:t>
            </a:r>
            <a:r>
              <a:rPr lang="nl-NL" sz="2400" b="1" dirty="0" smtClean="0"/>
              <a:t> periode </a:t>
            </a:r>
            <a:r>
              <a:rPr lang="nl-NL" sz="2400" b="1" dirty="0"/>
              <a:t>van de Tweede Kamer. </a:t>
            </a:r>
          </a:p>
        </p:txBody>
      </p:sp>
      <p:sp>
        <p:nvSpPr>
          <p:cNvPr id="6" name="AutoShape 2" descr="https://encrypted-tbn2.gstatic.com/images?q=tbn:ANd9GcTs1vV-get3Wi0mVO2cw893jKKUi2YpTl-LPA_3ravzO8WP-CK0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68" y="3068960"/>
            <a:ext cx="3869344" cy="257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27114"/>
      </p:ext>
    </p:extLst>
  </p:cSld>
  <p:clrMapOvr>
    <a:masterClrMapping/>
  </p:clrMapOvr>
  <p:transition advClick="0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data:image/jpeg;base64,/9j/4AAQSkZJRgABAQAAAQABAAD/2wCEAAkGBxMSEhQSEhQWFRQWFxQSFxcYFhcUFhcXFxUWFxUWFRgYHSggGBolGxgXITEhJiosLi46Fx8zODMsNygtLisBCgoKDg0OFxAQGiwmHB8sLCwsLCwsLCwsLCwsLCwsLCwsLCwsLCwsLCwsLDcsNywsLCwsLCwsKyssLCwsNyssLP/AABEIAHAAcAMBIgACEQEDEQH/xAAbAAABBQEBAAAAAAAAAAAAAAAEAgMFBgcBAP/EADoQAAIBAgQDBgQDBQkAAAAAAAECEQADBBIhMQUGQRMiUWGRoTJxgbEUQvBSYnKCwQcVFiMkM0PC0f/EABkBAAMBAQEAAAAAAAAAAAAAAAECAwAEBf/EACMRAAICAgICAQUAAAAAAAAAAAABAhEDEiExE0EEFCIyUWH/2gAMAwEAAhEDEQA/AM1/wu37Y9DTTcs3ehB+lXmzhxRC2ajuy+iM0u8Evj8hPyoZ8DdG9tvQ1q4tHz9a72U1vIzaIyIhhuCOmxFdt3yNifXWtXfBKd1BoW7wOy3xJPrQ8qD42QHI/LeK4h2osmEtgM5aYYkMVt6fmOX3qNxeNNu66OsPaZrWU7AoSpkeMg1qeH5bOBw/a4bEshviLirkIYJIUCZmM7beNVfHf2fl7ZxTSEZiS+YElmbvErpEmaVuLfIVslwPcjcFweLtX7uIxi2XAAjOqFZL95pPeBgGBVQxF7KFBjUBoB3J3zGpC7yeBqHJidCF3+dA8c4TcznutKgDaZrKMX0Haa7BWvjQ6aeegqfPKLvww8TF1MskdlkOY97J8cxJOsRVa4ZwO7daCpVQdSRH3rTeV+UUHZC4zC2bkhyIQNB1B2nTxp+IictFC4Hy1dxGrL2aQSGKzPhAq98C5ctYYHKJJAljrt4eFWDiOC7LENbVg9sKCraEzpIMHzpKpQc2wqKIRLWtPi3RSW6dFii0KnYGLdLW1RQsUo2oBJ8CfSpMogTsa52Y/Rq0czYMILByqvcIhPEBSdY1HnQN/FHslsG2FIYtmI1IM9CBHzmkYyZD5CIEnu7CTAncgbClXMS5Tss5yfFlnujX4o+dGnBkqzAGBudetGWrV3FMiSoCKFGnQdZA312oBorrYfp+vGpTj74W5atC1ay3FPfYrEjLB1696PSl8XwSW7rIjB1GUgjpIM6yZoLsxTAq+SIxnC2cBbZyidY0J2qz4fGOMOmGhci6hoObQyJP9aFspRSJTAEpb949qeW3TiJTqpRMRdpKMSzVds32HWpnCX3ZTBEkQD5nQe9Osik6QmmqtkglnxHtTgsjp/Sojmbh2Is4VDZvIt0lSWzXQxJBLCIiJ8+lU5ubuLWZBFq4o0krbukx/PmHpRlif7BHIjRHw3UdBP16E01jbz3GzOdYj0qE5M5qv4y4yYiwtqFzKwDqHMgECSRsdhVjxFqda52qdFU7AhdYKyhiFMSB1riEjVWK9NCR9qdNuuhaAwJ2deKUUUrvZ06QjYPaSi7aV62lFW7dNQBoRTyCRUXigxeA0CamsIunpRoFlEs71I/3ylg21uTlZixAP7EHXQ6a1F2W6eNRPOF3v2WBMdi5jpLXGUx4/DQxRuYMr+0mOaua8FfZVF0AAKSGsuO9rIzTBGtVPH8VtkQLlsiWiH6dNI0qr8SuS5j28tKCzaD6/rWuiUbJRdGjcispxFnJlYhpMakDIZPuK1C5WSf2TWj+LYxByMPrI/8Aa1m+jLGYEVzThUi8ZWhhhrXQK5mmnEIrUGzmSlBaVNKWnURGziW6JRKSgp9DTNCpgxwcmYoqzagV3P40umoWykJYAB29KpfPDkXsp/47aINZiSWb5birxbHlUDzZyxevscRYAuSADbDBGUjSRm0I3O4Olc3xm3Itm/Ey/EGWM9aL4XxNrDMVC5ysBiA0b6gHY0vGcHvoTntXUIMGbb7/ADAg/Q1FumXTqD5g+nSuy+Tnrgud3i+DKWwuF7O4LaWxcVpYtMtdJABzbxv86neUeFfiA5sYl8OxIkG6wzneD39dfLrQPI/K9rE4XEreR0uZ0yPkIKDs21GbcTMgeVe4xyRiLENZb8QOuRezYR4qWM+tJ5oXTH8cqtEnib/E8N29pbi4rsezL3skhe0mEAAhjAnUiJqY5f5mtXlCX7i2rwBBzDsw3XOJjL4ZfrNZ3Y4nisIzW7naWTcPaFWlc+kBo0zbRUiePmR2ttWBgw0iR0MHcfWtJY37oKc16NVw+DJkrdDTqCpzgelJw+EvKe9dB/lisxFzCuQVthG11QBT8pBFG2rV4f7WMvL+7nJ9mNTfx5epDLKvaLv/AKwTGRtTEmP+tP4dMXKl3SOoG/2qk2OI463u/ajwYQfUUeOcb6fHhif4WPtpUXjzJjqcGWXiN+9khUmHnf5+VTdskjbXSqEOeRHesMPPP95FSmC5xw7bsy/xFfTQ1lKafJtYvoIS1TGI4thsMYv3Daa4gVSVbK0ZpDPskT1nenlrmJtG4ptFQyn4gZj2+Vc+PJrIaUbM84piLTO7I9sgmZRlE67zNRWKxY1JuEbkxcJ26QDVuxHJeFLd60F1/KzDX1plOTsIpDKhBGolydfqaf6jFfsKhL+Fo5Q4YuGwwDkC5cPaOCwJBKgAE9dB71LvdT9pfUUFbw1phMGd9+u1dfCWugj61F5E+R6CPxFsfnXTUa7Vx79txDlHHg0P7GhGwi9KQMOR0pdg0Q3EOTMLcJNt2tMTOkOnyCmCPoarOK4Ji7BnKXQfmU5hHmoJK1fHZh+U14YqOhB+VVhnlEzgn2Z1hOPOpgwdfEiPpU9guZV2YD6zUzxHh2GxB/zV73RgSrD3iqxxDk51M4dw6DZWID+cQADXZD5d9nNL469Fks43D3NTA9qVc4Lh7mxE+UVnmItXbJi4jJ8x3fo21E4fjBHX7V1LMmReJro1JaOwcCT+6P60CsV0mCda8WMjtasFxDAsfmaFcin3XXek5R+hXHN22ysVwF8P+E/SiHoWw0Cnc4PWqRlwjHSa6rUgt50u21bYNHnfXam3I8KXcImmya2yNQhrKHpTZwvgfvTs143PKjsgURmM4cX0YB18Dr7kVAY/lVCO4OzOu0kfcVb2u1z8RFPHPr0xXG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Rechthoek 3"/>
          <p:cNvSpPr>
            <a:spLocks noChangeArrowheads="1"/>
          </p:cNvSpPr>
          <p:nvPr/>
        </p:nvSpPr>
        <p:spPr bwMode="auto">
          <a:xfrm>
            <a:off x="1403648" y="1988840"/>
            <a:ext cx="7128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Hier zitten ministers en staatssecretarissen in de vergaderzaal van de Tweede Kamer.</a:t>
            </a:r>
            <a:endParaRPr lang="nl-NL" sz="2400" b="1" dirty="0"/>
          </a:p>
        </p:txBody>
      </p:sp>
      <p:pic>
        <p:nvPicPr>
          <p:cNvPr id="8" name="Picture 2" descr="P:\30 - Bezoekersdienst\Slideshow 3 Tweede Kamer\2ekamer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48" y="3315697"/>
            <a:ext cx="3693128" cy="25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20785"/>
      </p:ext>
    </p:extLst>
  </p:cSld>
  <p:clrMapOvr>
    <a:masterClrMapping/>
  </p:clrMapOvr>
  <p:transition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043608" y="2219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Een deftige conciërge in de Tweede Kamer.</a:t>
            </a:r>
            <a:endParaRPr lang="nl-NL" sz="2400" b="1" dirty="0"/>
          </a:p>
        </p:txBody>
      </p:sp>
      <p:sp>
        <p:nvSpPr>
          <p:cNvPr id="2" name="AutoShape 2" descr="data:image/jpeg;base64,/9j/4AAQSkZJRgABAQAAAQABAAD/2wCEAAkGBhQSERUUExQWFRUVFxgYFxgYGBocGBgYFxgYFxUdGBQXHCkeFxojGhgVHy8gIycpLCwsGB4xNTAqNSYrLCkBCQoKDgwOGg8PGiwkHyQsLCksLCwsLCksLSkpKSwsLCwsLCwsLCwsKSkpLCwsKSwpLCwsLCwsLCwsLCwsLCwsLP/AABEIALcBEwMBIgACEQEDEQH/xAAcAAAABwEBAAAAAAAAAAAAAAAAAgMEBQYHAQj/xABJEAABAgQDBQUFBQUFBgcBAAABAhEAAyExBBJBBSJRYXEGEzKBkQdCobHBFFJy0fAjYrLh8RUzQ4KSJCVTc6KzNGN0k8LS4hb/xAAaAQACAwEBAAAAAAAAAAAAAAAAAwECBAUG/8QALxEAAgEDAwMCBAUFAAAAAAAAAAECAxExBBIhEzJBIlEUQmGBBVJxkaEVI7Hh8P/aAAwDAQACEQMRAD8AmgpOj0DZQotc1oamtrDyhRAdJJrSxcMC3iLMqoBH1eFEoCQdCdHLcSxJzEZQHIoKMdIGMkKUxzeI1Y1YBswqauSz+ZEYzScSguBUUtmALpDKfgDWoarwstDgpUkMCWckJ0ZNDUE/TnCPeHU1UMzXIZy2UigbrYwfIWo4IDsWAq7DWv5niYCDveZlCtKvUkKALHdAcB6N9TCyUMWVbKWbdIAuFC92r8NISM0izAA0AD7r6qs9aCr3g6Vaep4KADBs29RqcICTpBAUcpGZ23hqLtfnRrGCTQ6kjKHzXI3QMq6EDrZx8IUJcDSrjRIzHdUedKXtHFy3yJcnfSdXIyrAoLByaNw1sECkqWcwAbMXcpW5Io+76cNeMdQr3XDuXfxEVagcDpe1oLkoVAmrWaw1ISaJ+PSFMOlLbvhYC4sKeL3jcu5oYCTimSmtUgVzEOw+6qr1YN11g6pr1NAdHDVSC7EDjpwMclAhSQdU1agADsA3ChoTbSOgsKBn90AB6hyToWDMH+sABBIcgaGxepNiWJdgMoYcX4Qfu0hiCxA0JYWa+rEmp+kKZSDSuS5LZqH7x4lhfQXjpJLhwwrYD96xrx8mgASEkGlhdwL3JdjS4/PhycWCXLur3bPlZnaxcX9DHFYggBQzOS9nZySS6AQSWanEdY5MA3H1IDep8Qsagv8Auv0gBQEMCDUs4BNmLZc1QXIFB5QoJbhy96ByKmjAcH8qwmxUx0SxJrvByGyggAml30g4ahFHF7kmwsOt9Ikg4pG9YjKWBA0IarllG1PleM69sQpgj/5s4W5SeAHP5xo0tydSdUioLGvvcBcC4jPfbOt04XlOmaHVKNCX06RaHcgZm85Nf1whTDivQD4/1hOd8afKOylxpLLI6zjzf9fWEyljyL/H66+UFRCq0OOekQXu2clOai1Aev8AOD5mJFda9CdP1pBkYbcJ1cOB1bT1hTDyaFwfACGrUmny5xRyQ5QlwKKUCjmlNhqLEvahb1MCQtnNClNCeKTQAAatrBQgAkOTlLGgZlBqEc8vrCmzZyQcoqHSW1pQ+lPTnC5Y4G0+ZJNncQlLy8rHNTNWpplJ6ggHnCkxyD5s9yGDAPc0TCy8MlYQGUHUzZspSTqC2rNyjn9nqyHMx8O8Qzkihe4cehBhO5WNihKMsDeUpyGBzAl/mHGlYc447ylZszsHtU6jhUCnHrBJyGL2CkhJq7Fx/RucEnAlwzOcpfgLlhrr5RTLTNdtsHF5CSJySVlVLHnmtSlDR2hJWKYsbXLW4XfSnm8NZ+6cwL26uX/T8YP41fA9au3Kg+caNivc5/Wk47Fm49Rii1GA01LczxgQaXg0AB3B1a3lW0CFboGxUa1u5fuao7s2Uh61e3yIs9q1gyVKS53cpdiSSUpIeoIqbgDp5GSpSkkVKhUVcWNWDAWDcG1hQywbBspvvBhmIpxVXjFzzpyYQN0l3qxbMX8RYcupa0BAzMSSBUKcAMRXSzsAz1dUBYCgHCSRqBW+6xu7E3HFrVLNlrFFVBByh21BU5dw7Au+pZoADypiTuOwpYFLjKA13sWgyZACXZLuA13USOJ0Bb0rAVOIDE5XACilJpRzZ93dA4UFDEX2n2oqRgJs4MFAMkszGYoJrQWB+UADTtB2wEg91KAXNeqlFkpYqoyTvqqrgK66NcL2kxBZUwJVVJoCmqdKG1LNrGZ/2vNW9T8b/pou3YXFyykonpCy+67uxu9f1WIqehXG0o73tLvg9ryphAC0oWlyEi4KWBDBLihVunjyeHqyRmIWBmapZwAkkgOaUA6OeMcwAw4pKkJSWZwKt+KsODpu0OrCreIkvTheKwmpYCrTcHycyk+KuVjfLQUUygws3pBRLIKgzEkvZySzVTYg9KmOd0Q2QHUWYPQkMBa1a6NBkAZVUa7t6szkWLdYsJO9yCCS6WcWILkivNRGoc26woku1CWYpYEkguXDWYh3dw/OGxUQpyzAeWVRBAa2ZxrXjCyZ2YEghRAza0LgKc6EkCAA8urhyHa4ADi5Spyztq2hEFIysCzg0YOzAsSxJew/rAl0FSSSdVOXJq9A1A7eVYKtAzAB1byQ5uRR69CKm7MxgJOmU4OtnYF6O7MXtp56wCl0UYM4N60rdnNvSDTUiu62ju7VJv6H82gJSagJfgS54DzsIkgKCN4BZ16ggOqmp5jz1ije2BH+zYc6pxCQbM5lKNG0ZrxeyxcNRhTXi5a1WfoYo3tfU+DknhikfGXNI+EWh3IHgzCZcdfl/SDJFIP3VfWDERpLo4lMKBTVrSCZYOAPKIZKYrm3SGq3mak1rD3AS1kK0ZKaiv7wCm5A+ghoubuswAd7eV2hSQcqHe5ArQUAAqOcJmuDTB83YbHSFd4SAkalnAe6QX5MY4rDEFiwIL9QsJKfj9eEIYqfwJqxNa0r6hjXpCSMQp7qcpI+LimotSBRdg3xUsFllAKUN0+EA5hQmrlJH4SX52iN2jOWJoSk7rCrlQYKJN7Za0prHcJOeWXTvJqFUJ4sXqnQWq7wtPmOymAdi7Bh5lnFYxqOyXJ1HNVYccefsExCgEFy5LFJAZiajzFPUXpAmTsyAtIABqRRq+Jms7/CC4jEDdCUuxCuDGxoQxvRvODzCySFa8GsX00LioiVG1jRvjJvnx/P6jDEYMrJawcNchhd+ZhaQRlCWsx67pr5v8+EDDhSSSOGZ+Bt9RBkABlCtA3Gwo3DjDZS4sZYU1u3Yfk7LngAAgBqM0dhH7QOKhyZ289Y5Ctj9jV1V+Zfwa4n3SkbjkJckVGZSnU9XZh+ULT5lw1SNRvGwLg2qGcPDMSiSGAId6kB7JIbMDRw2ppDpKmrX3T7zpc2YVaouDW3PQeWDGUCkuQ7cHyllEg0JUKPwg6MMywADzdw/F24WsHZjCcoBSjzJFE5TTdJrye7crsTpZk0GWzUfQeINS1X1PnABVKJ0bwswBHA0NDTLX5xGdrNkmbgMShOYHIVBJSXKpbLAOrsFNo5ETbN7xN76B9AQaA5axHbc29KwcvvZpKiRuJ95SgCCEp0DM6iWFNbysgZr2d2NLnYWXuAkqVnmOXQoFWQOCwTlybpFSTW0T2wtm5EEsM5NzZtB84bLwCsMClP7NRJK0JLgOXKXNwDR+UOZG0QUgJfnyaMlSTd7HYpQilHjmxNbIM9U8BayJdsqVGr8EhgIs4ezF8pzVocpALp0ApSt2q0VOVie8myZaCsF2UUsHTRSw9xQX0eLamU6Q6VDMKDMCzMKkl1FwKvoIvRxcyau10jucOdVabtmNKUdNLfGkcSpipQJIowDUOrpAytbUH0eOqUGGXTjavM142vyhMYbcFTuuWUqzF6EObWc+UPMQpMmpUSQWLngCkXNAXFSDHZakg0o7VBo5AHiGtGvoeEcViGPugOxDuM3Q/5alh9SqWTlUN1QdlNYndLZVByQ5cg0PKAA6WCWBzC4di50NPFcU1pAnS+GYJBT0YlHHV6t18+IIDJyqoaFJ3czVL3Ju8J4iWrKwVvZk5nBDjOmxSNATx9YgkcKGYZaGjhr05ANoKVgEDRi/Ct3rzNeV444oB90CxelW/R+UGajBwDRLAMHe4agFDaJICBRHQU4OW+8QHo9uLdKL7ZD/scoElxiJauW9LnWr+75PF4kJLOTmAalRWjcRY9RoKxT/a9LzbPzMzYiUQG8IKZg8nzWMTDKBmZEtAfWOKlc/119YBIArVo0jHFhgmDEA24wZDERbeyuLThlJKU5pxbeq4fRLB0jmb3Y2ik5qJdR4K5L2RPylXczWAJUoy1AAC5ci1j0huipOjAPwuSPONpkYbGTSFYmYhCCoEIGYqyhQ8VcrsbsS7RWO1nY+SmTMnpUywCbtm1ZSQ4J1zC9YWp3JV4uzM7IBAb9ObOIbKWQwIao42Zvyh4+7Q2LmsNZoB5EBh5dfKsNTJmhyqaMtKEgPevP4DhDtSFGXRSgzEA2CSAC1S1YjU8Bf8AnD7DIdBdRTusHsTdhfhCpq3I6nJt2G5mrABKjfXQkPY8YPImEb28SbPa/wChBTh1hIzPlKQqn3Aopcjko68YXkJUGSznM1RSwJat2gbVi9Pdu8if2suC2ltDXR7a0h2UpSgGoLVcN0p0jkrDgGupJSTYtRuWnrBpy6UbLZtE6EE8BaM87NpI6lC8YuU+X4GKshLlCj0dvhAg4URQWBPDjAh3/ZMjfPKX7GvULsSNAwOYklmcpLaCtGgpmBIKm5DMqwdxZTA30000OmZVmuQKKykO6Wpu6A8WBeOS1lJd3GZmdJSWIFXb7otAcQOlaszlJc1NFHUm9mBe5Da3rA4/tvKllWQmcc2Z0lkOA3jKa6WS1LxBe1DbSkpl4ZO6VOtfNIogWG6TmU3IRnyceQL2hkYXV2UlIvW1u30+YkpSUykkkshNau++a6mzXMU7HYhUwqKlEqN1Ekn1NTBBiXFYJ3wL9YYkkUbua7/ZysdhZWMkgrK0AzpY8QmDcmFL+IZ0r3RUGzi1XlKSVTClRHcy5i5hA8OVJypUD7ylsnLesWT2RdoB9imyC5MqaVJSGqmaAQxNAM6Zh8zF4xGNTh5c6ZOSJaEZpi1ITvKAAzKOVipZs+rRllSjuN0NRPZZmZ9ke0siWt5ylJWHT4XQxO86knMDT7pEX/D4pK0BaVIWCSoKSaPyIcuzhr2tGI7X2v38+ZPO6Zq1TGJcgKUSA+rBg/KHOxu083CrC5aiA4KkvurAZwoWs9biG9NJcGV1HJ8mzmYTvJb8LWLEKLk8S3N4V7/QnmoMzE2GXSnlSG39qyVB84KSAQ1TlUMwdkuNAQIMdoSgklahQFVBQJA4h/idOTRQsKidloVFJG8CTZIIerFmHnSEw7Cj0JdyDXmHOhrz6khG1kA0NM1wFl+Y3XNi5LjhyEvaAU+UTSKtlkzSUswf+7Yi9RwEQA4sCBYvcUL1DqDlne/XWCT5QyJOYtuvcDxg6nl8YLNxLB8k3/2J/leWB6jlBZs82yTSStKiTLUEsFpcb+UaWpr5gC4VWrDNWzDdooPRyXpf4R3OAGJIo7EW956MPp84ROJVRpcwH3n7obua1Z3oecAz1aypin/ek11p+3P1gIFlNmBGhGl9GJc/oGKb7WgTs9VQyZ0o00LkcOZufnFsGJmVAlKBq+9KrppN60/RqftSJOzZgUhlCZKrmSQBnTZnOrVMTHIMy0raCAVBMGzghuQjjRqG3F8ON5PV/IVNTyEaps3tCkSVASUgyEJdQzFNAEpz7oIJoWD0sSxjKEpeNNndsBKyy0iUy8hWtRVmBQmiglIYuX+L3jLqPBpoccj2V2lViZKnEtLJUR3feaCriYkKvy4VinS8TiJ0uYSpXdhJqTQlN8p6P6RepG2ETEPKypFlADUcCNK/GKz2tx8tKClIeZMTk1DIzFayTYurKOIY6ExljJ7rI0Tppxu/BQ1K+vwhNYrDhMjNr/TjWDLwSUpzBaVchQ+huI6SZgmNxNIL6w9VtFSmLJASxqLsXA6W9IYzFfyhaSM7BLAs3UXt6mKyinyWjNrhMlCl5aiAyaEm9JgAUH5M4HEQbZkzPMlvlLGpIqAAXt0OuorDKYt5bCrOSeJL8OB+nSE8LPMskg1YtxcJp0prGd07xdjbGrtkmS20JWUZk0Y/AWBfk3yhhKxeYsL6i45+WsHRigpHiJIHGr+Jx04czEalOQODVqaHmx1bUHnEU6fG2RoqahpqUceSUMlBqCQOAgRFHFDUK8qD0NYEW6T9ynxkPym0SpCUgkqWbVC1u+Vq5Zv7ty+g4R2VJRmIdQB4TZ3huo/3tfeYctGgGYl+CswBoeIAs1NIJjcfLwyFTllkS0qJIDHplIGUlRDBjEHHMP23tbv582aX3lEJqSAgEhCRmLsEteI69bddYTzuawdSv1pGszC2ENoUKhmPA1htJtCizY8D8DASaV7FJ3+2TpJIabIJAOqpS0kAc8i5h8o2jaeyxNkTUKAImSVoP+ZBHzMed/Z1je62nhFEsDN7snh3qVS/moR6RxOJaWVGhSPjZohgjy1h0PLS9xQ+V/jCOKQcqixYEpJajsSz2dgS3ARJ4/D91OxEsmqJswU4uTT1i79t+0+B/sqVg5ISqeuXhlLMsJZBlpSf2kz77ZksHVUu0CDDsWLsjthU7Ay1kkKSjKeC+7PdjKRSyUU04RLYoMhRLeApYOxGQm4plGZrdIx/2e9tZODTNTOKsszIUhNcig+dWXmMtj7ooY1+ZMBkqVLIUlcsqBBBzBYzJIP4Sk/UxnmrMbF3QtmZ2o7Fw9idSGqzfzgpWX1DmmYV4KAUroDzrTgO6BBaj6podSoAmt6R18vGgbTK5s5Zr89OcQAYKcboq3HUDgWo/wCmjsyrNoA1mzWqfUsGterRxKd4lrhjUCo1PL+cHSaWcDxMAz8Od7jjeAAqDXdetC7toSRRqVcdBBu8OgDuH6X0HMGOZABZ6cBuq43YDiRy5xxKramrAEk04AilCPzgAOq1Byqlms5YXIa/WKp7U5f+65xr45R0b+9SAONvnFnmTt5nbUO7g2s7E+vlFe9p0t9l4k1f9mQ/KZLc8rfOJjkHgxlCSw6D4iFspUzD0H5QrsfDpUtOfwJSFKFszCiaWc/AGHM7GXSmgKqJAAGpcgMKARuhT3ci6lfp8JXY2lSlOxYHmfnw84uuwcSlWHTOWjMhCjLVMDskpCWzsNwKSUkE0NRcRRVKVlu5Uygf56+lKxpnsi2OteCnzEllHEJy6h5ctJqn3gc5BHAnlFa1CLQUdXNSFZc1BDoysXbLUOYabU2MJsjFrVT7PJlLCmspU1b14FAWCPwHQRaT2PT32cJ7lK6rRQS0r1KVWym7cdKxDe0KSrC7Pm9yVGXOnIlLfVJQQVDkVJAANN4m5DYqNBqpydHUaqLpJxyZqkFIIDFr1f4fyhrLZGbI4zBlByxAq2W12NbUN4JNnOMwd9WNm8VLka8mhRGLBosPS9lNyU1avQg2joOglg5i1m7iSEu6Btfhr/OOSlNxfSn6Ig+Kk5FM7ghKgbOFAEdDVm6womaFpUkgZhVKmY/vJJHiDVD1BSdCWVa3BpXujklFg/iIo7Bv19IeJlgEKUagqYgOCQxF76irXEIYfBqUlx6cxUx2XKLBINnPmAk0PGESs+Lmyl6bNoNtRKSQtDJfeUBQciketOcJCT3lhviqh97iQ2tWI847PUrKxJuVUHHxUsWYi8AbqQsHesoFtTdPEPwiEmo2QyUoym21w8/6Of2Sr7qvIOPI6wIXTLKxme9Y7Eb5E9Gn7f4NjVmINCCrxdBcpdiX41v6Ur2rYsowcuU5AmzRq7plpJoE0NSitYuMqUAMuYKWbEkMASDV2e5rS/rmvtYnp72QE13FqDmgBKUgVs2U6wQXqOZLBQ8v3U+ZhGaWDPWFO9agLnk7CG0wxpECkpULqNIboMKy5tYCR3gcaUFKx4pakq80EKHyEeo9t7S3QRYVB0UVVQRxHvf5Y8ovXrSN/wBnbUOIweCAFe5lg81BIQPgk+sYNfX6VJ2y+F+ps0VHqVVfCyZR2lU2NxP4wfVIeIMr15xO9s1JGPxASXASK8SE1PmT6NFdUoMekaKKapxTzZCa7Tqya92I4bE5TYHkf5xsXs27VCfJOGP95KSru0sCVy8pJdhldBSAKhwoULRioUIe4TF5S9n049W05Q2UboUnZnpETAUJVRW6LK4MFPS44M9AIVU7KuKgtZ6W5Gx8y8YLge00xDmWpSCfEULKXbjlNfN4mcP7TsShh3uYD76UHyfKCbcYV02W3GzA1fmGzWa99KdbCAF0By8aAWcuT+uL9crl+1yYQAqXKIHJaX4P+0IPpF/7J7V+14dOIOSUnOQyDmO4akukZXL0rxeKSW1XZeK3OyJeRhit2FtSWB4CrAHpEqnZqCkOliw948K1B/rENi9ryCjuypkmm7vKc8DUvEZsheJkpTLlmYuWH3pwQCxUVVGZ6O1hCo1Vc0/DO3PDLWrY8stQ/wCo+UMttdk5OKkTJMwrCZgAJSU5gygpwSkh3A0iVkrKkgtCkaVYzNHn7thsFGAmzMOhZIGVQUpsxBQlSXAABZyKc4qcuZUVfdV/CR9RGh+2/DIl42VMIrNkCvOUtQvoWUivKM2Qp8x/db1IP5xuhL0ow1F6m2PkncT+EeQcxvPsbwIGy0n/AIk2eo+Uwyx8JYjBsNM3Ph6KJ+sei/ZZLy7JwvNClf65i1fWCrgrSyWT7OFeLebjFT9quASrZOIp4AiYG0yTEk/9OaLmL+kV3t7hs2zsUcykmXJmTUlCik55Se8QcyWUGUkWOphKyPZ5qTJdJZOY5VWD6FrCDTdmzid2RONAzSpmqQ9QnjX1iSPaCdZUxagLla5iz/1TIj8ZtVYUCFgjKCSZUs+8q2ZKiaARobeTPFRwBctQCETUKlkJ/wAQFDoBJB3g7BRUHiVmdnAMMrEDESiUpCjJcpX91SeDjM4OoY0eIdG2Ck5ppApRKZUkL5ElKBl9XhDGz1GpWVOm7kv/ACtGaa5vc3Qn6LLwTCNnzEe+h6OBNlAa8ZkJJUUKzLVKLmyZstan1cIWSkUv+cN1bRUWdcxWu9MWR8TxhGYCDVzx+p+cJcUbt0soezp93vRruAK69XhrPNrBtdK6gHmC/F4SlTA7mo/OOzqKHNqaQKNglPdycI6+Qp5QIVSomoMdiQsjaO9ABLuXpZ0lNL0YEC3KxjI/agmZ9rQpQZBlgSi1CASVP+9mUS3AjjGry1JcH7zsGBrwZ2TQ5uNHhLaOz5GKllE6XmQWAclwsXKSkulQe4ABq72hMJbWZJK6MBkniW/WkOZYlmjRZu2Xs6OEQqfLWVSgQ6ZlJicxyirZV71KMeWsUxM0i0aU78oS1bI+XgEm278R6GCHZMypSkrABUcrlkjxEi4A1OkJpxR1MW/sV2kRhkzVZCqcsoSiqCnKkhWVctYdQKgKjgLNEN2JiruxEbF7E4vFJzIl5JY/xJp7uX5KV4vIGNl7L7GmyMGlKwlS5MmYE92oLzKdWXJlqXB0Dwwm9o5i3UJyqpALZVhQ1CkKGbnT6RX5WJlS1qMxRly2JKpcxSMqgHDIU4TmIZmLO+hB5lWSryimsO6OvSodKLknlWM2nTlqmzDMBC1ElYIYgk1BBtwblEj2elg4vDAgEHESAQQCCDNQCCDRjwjnaPtEcTis5WuahKQhCpgSJmXxMooAzkKKg50AtYDs432zDHT7RI/7qI6fg5Lyahtn2V4KdnKArDrJcd3VDsAf2SqM7mhHKM/2t7L8bJJypTOSHrLUCW/5ZIU/IPG4oljMoMWSaFwXykgE+eY1+sJoL1Jsq5FGZIYi51aEKo0XcUebMXhpktRTMQpChcLSUn0UAYR7znHpzDqzykOy05UkApChUP4SN33ed4TnYOU9ZUreoP2aLsRqCKfQRfqFNp5o7znGv+y/ZgmYELXmbvZiUBKmoMpL0NSSr0i6ztiyFA5pMk6VkywDXVWX4j5wrhdny5UsS0IShKSVMgAAEuFEZRrZ9YpNqas0Mg5Qd4sGFwkuUHAel2OYir10sQ9BaHMmfkO64bQdBxpU6F/KCUqyXDEu92csKvRyPSG0mYWUa5mI8Ro3LU9IorLBLbk7tlgw+2ZeTNMXLT0VoE5ny3FHs/GH8qYFAKSoKSQ4IIIINiCKERjfbvaSJGJklS8kxcrM70ACilD6CgLOfd5xD432nzUpSjDzpg7sla1pL5id1Kf2j5g6iog7tAwi8XJytYY4wVPdu59i7e3TYCpuDl4hAc4dSs7XEuYACegWlL/iewjC8PMp1Ufgj/8AUaNI9u+JCTLnSJGISoZTmBQVAulQWEkpU+rJA5Rns5KSomWkoScygl82UFTAZiA7MztpGyF1wYZ2fIrInEpAGij8W/KPSPstxxOzMKkpLCWAD0Jq3CPNWBLFXMfL9GPSPsuxb7Kwu8F5UNTxJAUoMQLgMz6xab4KQVmXYCIPtwP9243/ANNP+MtQ+sS6ZwAqR1JannEV2mUmdhMRJQtGeZJmIS5pmUghLkAsHIeEOpGOWN2yeEeXDMZV2cn01g0nZk/ErlokS1zZmRRyoGZTSyoqLefxAFSIvcv2QTjWZiZEtvuJmLvzUECLt2Sw2D2XKUlK0rmrrMmqKQVcEpSCcqBdnLmpfSKuuoxXcTT0lVvtMCSov3akEqCrKBBSbEEX6jlDrH4Uy0pdJYHK7EJc1AfzJaNp7R7U2diVd7OlS1rls8wZwoCwC1oKXFqKLWiLm9tcEiWmWiQgy0KKkp7tBSFEMVb2Y5iKOawiWvg1ZRb+w+OimpZS+5l0uUkkuQgvahAfR3/OHKMLmDO5Dmjl2qelNeVI1r7VOnSQBhkCUqvdqygkMa91lA14eUV7GdmcMp/2a8OrXuzu83llwB0yiFOu8uLRupdPtun9zPRLy0pX6sanhzhROGNiHA9Ki1/1SJ/aPYmaxMlaZqdADlUOWU08gT0EQJQuUckxKkq+6oEFhwBHxEOjVU16WTsUXaS4ERJ/TwIenaqdUuev84EG6fsX6dH8xrWGxqFLATmCxZBSpK7GyVJcp8lCsKpmKzbynehIy+IioISNC7vb4wlMUhTIISuzuARqTmBDCxt8IPkUhYCFOaFKJoKhxpOfvBQGh7xuEUObYqXtYKkYBCcxIViACN1mShZYEAFgQm8Y9Gue0iQufh5SEp3hMNMyXUUoUCEMWUQ43aKrRNGGUTJBSopUkpIoQQQR1BtGin2ip5EwqOEwbLBWhhQeI2pNAYTVgclH53i2SSJuyFqXMKimYVKJLnOx7sZi5+6Am28s1IpSY6hdCOP6EVcUMU2gAsRE72Sk97jsPLZwZyCr8CFBa7V8KTaIHK8X72MbM7zGTJhFJclQB4KmEJ8zk72Jk+LlFk2PDpLZSQQeGg9Bq9Dz6QUJeYQoM5BDuHIzMOod3v8ACOy1MpiXq4JFySX1Zh9RXgFTFBQDhJLvV2FC7B/u2esZB4lht6VLL2Sm4eyT+vo9nKwCdFVKSaC5AAbgKcYb4IHu0gNRxb3RUF9Wv/Wi0tyndoBbXjVuFOMSVCnK28CAaqewBrzApbK0CUoMQAzKLdSAwLHUE86mghCfjFJAyyisF3CWoXYApKwCL6Q1VteeBu4ZTWcmSBu6VUo06QmVWzttbHRpble6RLX1GbqHPpy+UFk4dQKtwsSS9aggkUIpwcmIlW0Maf8ACCeRW5/0pUlh5Q3P2tT3DXZMsCtqqUa0hbqVPEBipQ8yHPabsjJxsvu5uRJuiYnKZiGJIAIGYpqdw05uxihSfYypJWFYtCUOWIlqKlAPkcKKQniQ584uKsFiS4Pen/OkfBJAhCZglpQqYqWyUpUtSiUlkpBUTdywB9Ijq6jxYv0aHlkLhvZngpYaZiVq/CJaD6nvD8IdyezeyZYAyLmkBt5c1Tgck5Et5QxmdscPlcTKEfdX/wDWIOb2iQqoUSOivyhc/i/DZojHS/MXSViNnyv7rAyvOVL+czMYkl9qpgQMiUpSBQOWA5JSwEZh/wD0SHbN8D+UWDDFapKVkMlaXS5YkGxy3aE9HUS77/yN36aPbYl5/bCcfeSnokf/ACMMpvaWaq85fkW/hEVzEZhdtedoZztoBAdRLch6Qv4Sbzcb8RSWLFinY/N4iVdST8zDWdkVcP5xGHEH+pgwmGGQ0c1yLnq4YJbZGCCjMloAAmJZQZwwLg3DMQ7vE5sbsoiQrOVBSx4dwEIPFOYlL8ykkaNEBs3bpwzEgqQo7wAGZ2OVi414w7HbwHwyFnqtI+STHRp05RXLucqo3Uf9uPBb1zCfEpSuqj8gw+EEAHARRp3tDmi0hA4ZlKV8ssIjt1iFWTKHRJP8SzDXCXkTGlJuyReV4RJ0+h9RDbE4PMMpZafurSFDycU6s/OKYntbiV17wAckIv5gw3xHaLENWesc6JdvwAQp003g2U6NWKupWRZV9m8OS/ct0WpvKsCKNN2niCT+3mnrMW/zgRPw/wBX+7DrVfobHKVmDV8RDMbhrFmFritREPidsFPed14UUVMZwCW3UAu9rqfXSJ3CSlqSkqSrKchcpKSmoUC5oqjWMVDEbRAlTsJkOYKBJf3kAIVTXwu+uaNukpxnJ3OfXk4rggts48zwBNJmJSSUhRoCaEhNk+QhopaFJCJiRMSLBRJKR+6t86egLcQYbYvFFBBBYiuh+BoYlNl9snZM3Kg/fSlKUnqw3Tzt0jZUqwi9u0RGEnzcgsZ2WQpLylZVcFncVWjTGGQ2DK3f3tIrs2SpCilYKVJLEEMQRcEcY2BeOmLDFalpPukuD5WMQ+O7FoxJGYqlKZkKykhg2VKhqBUAu4DCwDZbqT4HWaRmhTBwiJzb3YzEYQZlgLl6TEVT56p84g0VglFxyQnfAdAjUvYrh8qMWo+Eqlo80iYQOb5/hGa4eSsndQo8wkn5Csa77LMGZeFLgpmTJy1FKnB3UoEt03ZyovyhFSaSyMjCTeC5ImWqd5JD6XJPPhUkQVSqlRDcDYMk3YVNSPSkLolFJL0BIuWslq21FWhCfPT9+UORWLtxHPhxjK6kVlj1Tm/AXBtkSTmDpysWYAKIOtKNXlDhSMoDkmj1oGYiqgXAbk2sMJWLkpTWahSq/fVxagDfd9IVl7RlrUEoUSamqS1Bbe47v01iFXpt2UkS6FRK7ixyCG0LUsRqxDtyetm6QZS+FWLnQlmDu360aCBZTYPUilP6l2F9YNLzNqTd6VpWuh1aunKHCQiHBJLEFmozVZXFwaesBCWUA4o3KvLXyd6kQdxTMSbMaMxD2v8Ae4WhtLxKGdK0s7KAILH3xSxe4MADhKuAFyCKkBiXBPu1LDnTSG23f/CzxV1YaeBcU7tYGrn0haXjZes0BIIZynjVwCGpCGJmlcqdwTLmgF0rzgy1b4yEjKa7pJIgwB5+lL/YguBRq9WHxMHmYrdypLhKQHFio1PWE8OjNKA5fKsIAMlvP9ekb4sRVXJ2WTmHF3+sSmye3uKkJyJmHIKAUoORIceRiHExiTwB9YaJERIiHBbMZ2wM/enGo8LIZ+LlPiNqk+cQ2M2sF0DtS4H5xGrTBU3HWF2GbmXcip6wqmE2g4VGY1BNqFpXnEN9oLAaDhEttRX7LzEQqUE2EOjgqm1gWQp7iD98ErLDQa839ITRIPH0IPwELo2bMPuK/wBJ+Zgbj5Y5KSWDsuYXcHKfpCC0FQfSHaNjTyzS/UpT8VECHA7PzmLhAp/xEn4IzQrq00+5Dds5KzTIcTwKQIRJgRosY3M9F9ods/ZdnS5wlhZSnDjK5Tm7wIlkFQsN7gbRlC8Pi1zO8VOw6F0cpBFrNlR8o0P2hqbZKRzwf8cqKUF/OOTqdROlZx+pt0lCFVPd9BpN7NLmICZmJks5VmTLWVktZ2Ay3gsnsLh3dWIWrkJQA+JiblocpHGJGXgEu1YwvW13hmx6ShHwMcHsrDykZAZ6g7gFSQB0AFPKHxXKZu6Kvxzln4BoeIwaBp6kwTES0iwAij1NZ/MSqVHxEQE8EEBCWN0uogjgxNRBZEvKGRKlpHBMtI+kPUikHw5hLnOXdJl1tjhIQSZvMeQH0EFX3hPiUeRUYkCYae9FHEsptjY4M65fnCsvZfFQ8hC0zSHCDBtRDmxkvZwA8RPkIU2agInpuxQSfjw6QvPNITwqkiegqVlGRVSWuDrDKVo1E/qVm5Sg19CbCyCcxDglixBIHEGocCukFQxc0cK6sL0Opo1obHHSbd8m4KgkKUCz2pxMCbteQGcrUxLbr1d33tY7T1NJfMchaaq/lEO0e2ThcKua2+SEyga/tJjl8woQkAliH3SIyDD49ctRUk/ieoVxzDUu5e8aztDa0mbLVLMpS0qDEKyjVxarvV7iK+nYeEAphkn8cxavhQQp6+nHFx8NFN54InZ20UTku2VQDkH5glsw6V6RO7OxplpIKpa5awXTmDgkEBQaoIcltYc4WUhH93IkJ592CfWHv26aAwJA/dQlI9crxD/EoNdrJ+AlfuRjOG2TPy5RJmqKVMQlCjY1sLQ5k9isau2Fmj8Scn/cIjWlKmkVUrzUfk8JjCKVUkeZMU/qs1iJZ/h0HmRmI9mmOVdEtH4pqB6sTCkv2WTgHmYjDo/zFf8AAkxpa9nM5cen1eEpmDChciujdITL8TrvwhsdBQWblDlezKU2/jH5IkqPxWpPyh2j2e4MM8zEKPIIA9D+cXWXsqXrmPn+QgTcEgCiR6k68zCZa7UP5h0dNp18pBHYmGH+HMP4prfAJPzhKZgJA8Mof65h+Sh8osiZSQQwA8hC6oV16rzJjNlJYiUtezEq/wAFP+gn5wpL2P8AdlJ80IDeoeLDiA6oJJEHVm8tlrRWEiJGzpg1bor6CAjAPcj4mJaaKGEJSaRVyfklMJK2SG8R8gPqYb4vZSQDvLNOI4chEyLQ1xQekVTsG5syBILDoIEHC7U0ECPYHnrG3e0ed/uodcJ/EgxSpcxzFox22+9l92pEspGWmUnwNludGENU45RsAOiE/lHm9RXjUSSR2tNSdK7YjJVVPX8olZZ3jDBK1qIcE14Q9lneMZIjqjux2DCGIMKpMIYgxZikKpNINhzeE0mO4cxBI6Jho+9DkmGhO9AwiKzTSHCIazLCHEsxAM5PtDedhswBewhecaQQHciGSnYLLwIIueghQ4FAFj6weUaQdZgsG53GkhA4CDkMQ1LRyUbwddxEJE3HQVDfEG0LJhCfpFmVQdRp5RyQaQNIEi0VJYafYw292HM6xht7v65QPILA4QaQniDSDSzSE8TaB4BZOG4hZUN1GohYmIJYynHehOTcwed4o5KG8YsiQ01NDCCbQ7mChhoPDEMEOEmghCb4hC0u0IzfEIARkhljjAjk4kKUOClD0JgR7BK6OG2bLLSBYNHSqBAjyh2BCX4o6jxQIEQWHQhDEaRyBAQsiqIEg3gQIgGODDQHeMCBAwQpMtC8k0ECBEA8BcRaODwwIESCDybQouBAgIG8iDzbiBAiqLMXSYQxBqIECJZCDAwMOYECIRLDT7GGw8MCBACwKyjQQTE2845AiPALIVRt1hYmBAiUSxpO8RgS07xjkCBALTrHpDNA3Y5AgJQtKtCM07wgQIARlGNDTZn/ADF/xmOQIEetjhHClln/2Q=="/>
          <p:cNvSpPr>
            <a:spLocks noChangeAspect="1" noChangeArrowheads="1"/>
          </p:cNvSpPr>
          <p:nvPr/>
        </p:nvSpPr>
        <p:spPr bwMode="auto">
          <a:xfrm>
            <a:off x="155575" y="-1119188"/>
            <a:ext cx="35052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04" y="3140968"/>
            <a:ext cx="335447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319111"/>
      </p:ext>
    </p:extLst>
  </p:cSld>
  <p:clrMapOvr>
    <a:masterClrMapping/>
  </p:clrMapOvr>
  <p:transition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Een Kamerlid </a:t>
            </a:r>
            <a:r>
              <a:rPr lang="nl-NL" sz="2400" b="1" dirty="0" smtClean="0"/>
              <a:t>dat </a:t>
            </a:r>
            <a:r>
              <a:rPr lang="nl-NL" sz="2400" b="1" dirty="0"/>
              <a:t>een vraag stelt tijdens de speech van een ander </a:t>
            </a:r>
            <a:r>
              <a:rPr lang="nl-NL" sz="2400" b="1" dirty="0" smtClean="0"/>
              <a:t>Kamerlid, een minister of een staatssecretaris </a:t>
            </a:r>
            <a:r>
              <a:rPr lang="nl-NL" sz="2400" b="1" dirty="0"/>
              <a:t>is aan het …. </a:t>
            </a:r>
          </a:p>
          <a:p>
            <a:pPr lvl="0"/>
            <a:endParaRPr lang="nl-NL" sz="2400" b="1" dirty="0"/>
          </a:p>
        </p:txBody>
      </p:sp>
      <p:pic>
        <p:nvPicPr>
          <p:cNvPr id="7" name="Picture 2" descr="http://static1.volkskrant.nl/static/photo/2013/17/12/4/20130523150917/media_xl_1667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4577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7821189"/>
      </p:ext>
    </p:extLst>
  </p:cSld>
  <p:clrMapOvr>
    <a:masterClrMapping/>
  </p:clrMapOvr>
  <p:transition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Iemand die niet weet op wie hij moet stemmen. </a:t>
            </a:r>
          </a:p>
          <a:p>
            <a:pPr lvl="0"/>
            <a:endParaRPr lang="nl-NL" sz="2400" b="1" dirty="0"/>
          </a:p>
        </p:txBody>
      </p:sp>
      <p:pic>
        <p:nvPicPr>
          <p:cNvPr id="6" name="Picture 2" descr="http://www.bnr.nl/incoming/793594-1208/verkiezingen/ALTERNATES/i/verkiez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042396" cy="26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7821189"/>
      </p:ext>
    </p:extLst>
  </p:cSld>
  <p:clrMapOvr>
    <a:masterClrMapping/>
  </p:clrMapOvr>
  <p:transition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Volksvertegenwoordigers van dezelfde partij zitten in dezelfde 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954769" cy="210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21189"/>
      </p:ext>
    </p:extLst>
  </p:cSld>
  <p:clrMapOvr>
    <a:masterClrMapping/>
  </p:clrMapOvr>
  <p:transition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De Koning en de ministers vormen samen de …</a:t>
            </a:r>
            <a:endParaRPr lang="nl-NL" sz="2400" b="1" dirty="0"/>
          </a:p>
        </p:txBody>
      </p:sp>
      <p:pic>
        <p:nvPicPr>
          <p:cNvPr id="1026" name="Picture 2" descr="http://schoonmaakjournaal.nl/wp-content/uploads/2012/11/ministers-regering-Rutte-2-foto-De-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016896" cy="2634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21189"/>
      </p:ext>
    </p:extLst>
  </p:cSld>
  <p:clrMapOvr>
    <a:masterClrMapping/>
  </p:clrMapOvr>
  <p:transition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Een samenwerkingsverband tussen twee of meer politieke partijen.</a:t>
            </a:r>
            <a:endParaRPr lang="nl-NL" sz="2400" b="1" dirty="0"/>
          </a:p>
        </p:txBody>
      </p:sp>
      <p:pic>
        <p:nvPicPr>
          <p:cNvPr id="2050" name="Picture 2" descr="http://3.bp.blogspot.com/-1jg7jfxwaTc/UFyE9SNGEnI/AAAAAAAACTU/5diVNoON8OM/s1600/TJ+Coalitie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498392" cy="24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24076"/>
      </p:ext>
    </p:extLst>
  </p:cSld>
  <p:clrMapOvr>
    <a:masterClrMapping/>
  </p:clrMapOvr>
  <p:transition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vergadering voor alle leden noem je… </a:t>
            </a:r>
          </a:p>
        </p:txBody>
      </p:sp>
      <p:pic>
        <p:nvPicPr>
          <p:cNvPr id="6" name="Picture 2" descr="http://static0.volkskrant.nl/static/photo/2012/18/13/4/20120704221526/media_xl_1264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577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98706"/>
      </p:ext>
    </p:extLst>
  </p:cSld>
  <p:clrMapOvr>
    <a:masterClrMapping/>
  </p:clrMapOvr>
  <p:transition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CE96-23D5-484A-8DBD-2E944A7EF4B6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Plek waar Kamerleden achter de schermen kunnen overleggen.  </a:t>
            </a:r>
          </a:p>
        </p:txBody>
      </p:sp>
      <p:pic>
        <p:nvPicPr>
          <p:cNvPr id="3074" name="Picture 2" descr="http://static3.volkskrant.nl/static/photo/2014/14/4/3/20140401150510/media_xl_2185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55" y="3356992"/>
            <a:ext cx="4457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95470"/>
      </p:ext>
    </p:extLst>
  </p:cSld>
  <p:clrMapOvr>
    <a:masterClrMapping/>
  </p:clrMapOvr>
  <p:transition advClick="0" advTm="7000"/>
</p:sld>
</file>

<file path=ppt/theme/theme1.xml><?xml version="1.0" encoding="utf-8"?>
<a:theme xmlns:a="http://schemas.openxmlformats.org/drawingml/2006/main" name="ProDemos template grijs blauw leeg">
  <a:themeElements>
    <a:clrScheme name="Prodemos 2">
      <a:dk1>
        <a:srgbClr val="000000"/>
      </a:dk1>
      <a:lt1>
        <a:srgbClr val="FFFFFF"/>
      </a:lt1>
      <a:dk2>
        <a:srgbClr val="000000"/>
      </a:dk2>
      <a:lt2>
        <a:srgbClr val="51B6E2"/>
      </a:lt2>
      <a:accent1>
        <a:srgbClr val="A69B8E"/>
      </a:accent1>
      <a:accent2>
        <a:srgbClr val="A21636"/>
      </a:accent2>
      <a:accent3>
        <a:srgbClr val="F3DB51"/>
      </a:accent3>
      <a:accent4>
        <a:srgbClr val="A69B8E"/>
      </a:accent4>
      <a:accent5>
        <a:srgbClr val="51B6E2"/>
      </a:accent5>
      <a:accent6>
        <a:srgbClr val="6AAF42"/>
      </a:accent6>
      <a:hlink>
        <a:srgbClr val="51B6E2"/>
      </a:hlink>
      <a:folHlink>
        <a:srgbClr val="6AAF4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template grijs blauw leeg</Template>
  <TotalTime>370</TotalTime>
  <Words>179</Words>
  <Application>Microsoft Office PowerPoint</Application>
  <PresentationFormat>Diavoorstelling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ProDemos template grijs blauw leeg</vt:lpstr>
      <vt:lpstr>Politiek jargon  Bingo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Faas</dc:creator>
  <cp:lastModifiedBy>Lilian Leeuwenburgh-Stolwijk</cp:lastModifiedBy>
  <cp:revision>20</cp:revision>
  <dcterms:created xsi:type="dcterms:W3CDTF">2014-04-24T09:14:27Z</dcterms:created>
  <dcterms:modified xsi:type="dcterms:W3CDTF">2015-08-26T10:59:13Z</dcterms:modified>
</cp:coreProperties>
</file>