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alter Jansen" initials="W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BFF"/>
    <a:srgbClr val="800000"/>
    <a:srgbClr val="FF0000"/>
    <a:srgbClr val="FFFF00"/>
    <a:srgbClr val="6578A2"/>
    <a:srgbClr val="C4CADE"/>
    <a:srgbClr val="E4701D"/>
    <a:srgbClr val="002C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2137EE-66C9-4647-9F77-98C22DBBA281}" type="datetime1">
              <a:rPr lang="en-US"/>
              <a:pPr/>
              <a:t>11/18/2014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ACA670-7CF9-4D0F-AB65-BDF8D348ABF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378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3903D5-5ED0-44B0-A104-1B2BC2F1A5CD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2145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304800" y="1371600"/>
            <a:ext cx="8839200" cy="27432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762000" y="990600"/>
            <a:ext cx="7772400" cy="3124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04800" y="0"/>
            <a:ext cx="88392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/>
              <a:t>  </a:t>
            </a:r>
          </a:p>
        </p:txBody>
      </p:sp>
      <p:pic>
        <p:nvPicPr>
          <p:cNvPr id="7" name="Picture 19" descr="Prodemos woordbeeld + ondertitel middel links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775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2000" y="4267200"/>
            <a:ext cx="7772400" cy="1143000"/>
          </a:xfrm>
        </p:spPr>
        <p:txBody>
          <a:bodyPr rIns="0"/>
          <a:lstStyle>
            <a:lvl1pPr algn="l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62000" y="5410200"/>
            <a:ext cx="7772400" cy="457200"/>
          </a:xfrm>
        </p:spPr>
        <p:txBody>
          <a:bodyPr rIns="0"/>
          <a:lstStyle>
            <a:lvl1pPr marL="0" indent="0" algn="l">
              <a:buNone/>
              <a:defRPr sz="1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Ins="0"/>
          <a:lstStyle>
            <a:lvl1pPr>
              <a:defRPr/>
            </a:lvl1pPr>
          </a:lstStyle>
          <a:p>
            <a:fld id="{1A9EB5A5-3686-4FF3-9D6A-366B7705886E}" type="datetime1">
              <a:rPr lang="nl-NL"/>
              <a:pPr/>
              <a:t>18-11-2014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Ins="0"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022DDA8F-9C99-4DB5-AC5F-5D3DE863DD7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FD51AF-E994-44F8-BC2B-B67744254566}" type="datetime1">
              <a:rPr lang="nl-NL"/>
              <a:pPr/>
              <a:t>18-11-2014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1863CF-BEF9-4C68-97F3-B255C31B20B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845B0C-5959-4707-B5B4-095E458087FE}" type="datetime1">
              <a:rPr lang="nl-NL"/>
              <a:pPr/>
              <a:t>18-11-2014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766D5E-F6A6-42E5-8A0C-9ED20845ADD5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Click="0" advTm="7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noProof="0" smtClean="0"/>
              <a:t>Klik op het pictogram als u een illustratie wilt toevoegen</a:t>
            </a:r>
            <a:endParaRPr lang="nl-NL" noProof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24919D-25DB-49C3-ACF1-05D2485BA2FB}" type="datetime1">
              <a:rPr lang="nl-NL"/>
              <a:pPr/>
              <a:t>18-11-2014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C46A5CE-5BCE-421C-8603-7ACD44D7CBF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D9E027-94F4-4700-8A04-5D67A2077C0F}" type="datetime1">
              <a:rPr lang="nl-NL"/>
              <a:pPr/>
              <a:t>18-11-2014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E547B-2298-45F9-83B3-6BFD9FD9CC7F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304800" y="0"/>
            <a:ext cx="8839200" cy="65532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600" y="304800"/>
            <a:ext cx="8229600" cy="5943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609600" y="6270625"/>
            <a:ext cx="7924800" cy="3048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/>
            <a:endParaRPr lang="en-US" sz="1400">
              <a:solidFill>
                <a:schemeClr val="bg1"/>
              </a:solidFill>
              <a:latin typeface="Verdana" pitchFamily="-110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914400" y="6285600"/>
            <a:ext cx="7620000" cy="304800"/>
          </a:xfrm>
        </p:spPr>
        <p:txBody>
          <a:bodyPr rIns="0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0" indent="0" algn="r">
              <a:buNone/>
              <a:defRPr sz="1400">
                <a:solidFill>
                  <a:schemeClr val="bg1"/>
                </a:solidFill>
              </a:defRPr>
            </a:lvl2pPr>
            <a:lvl3pPr marL="0" indent="0" algn="r">
              <a:buNone/>
              <a:defRPr sz="1400">
                <a:solidFill>
                  <a:schemeClr val="bg1"/>
                </a:solidFill>
              </a:defRPr>
            </a:lvl3pPr>
            <a:lvl4pPr marL="0" indent="0" algn="r">
              <a:buNone/>
              <a:defRPr sz="1400">
                <a:solidFill>
                  <a:schemeClr val="bg1"/>
                </a:solidFill>
              </a:defRPr>
            </a:lvl4pPr>
            <a:lvl5pPr marL="0" indent="0" algn="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E6B79-82C3-4904-B860-17151095A94E}" type="datetime1">
              <a:rPr lang="nl-NL"/>
              <a:pPr/>
              <a:t>18-11-2014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FBDD3-ED6C-4E90-9B7F-93A69E086102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FF830-D34C-4C2B-AC0E-57EDB2D57E54}" type="datetime1">
              <a:rPr lang="nl-NL"/>
              <a:pPr/>
              <a:t>18-11-2014</a:t>
            </a:fld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37A493-ECE5-49CC-8899-82A1391D7DCA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F1AA6-4B7F-4E01-BFFE-66889E779661}" type="datetime1">
              <a:rPr lang="nl-NL"/>
              <a:pPr/>
              <a:t>18-11-2014</a:t>
            </a:fld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1F894-E9C5-493C-AC5A-4E6477A7757D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E0EC5-21AA-46A8-95A4-1C2C21400415}" type="datetime1">
              <a:rPr lang="nl-NL"/>
              <a:pPr/>
              <a:t>18-11-2014</a:t>
            </a:fld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5CE96-23D5-484A-8DBD-2E944A7EF4B6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01CCC-EC91-4066-80DB-0E40704F332B}" type="datetime1">
              <a:rPr lang="nl-NL"/>
              <a:pPr/>
              <a:t>18-11-2014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664AD-391A-4B06-87ED-C0E0F46B8450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376A4-FC98-4D6D-8DD1-ACC8B7345033}" type="datetime1">
              <a:rPr lang="nl-NL"/>
              <a:pPr/>
              <a:t>18-11-2014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8DED5-82B0-4036-89B8-88DD2C8E404A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304800" y="533400"/>
            <a:ext cx="8839200" cy="9144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09600"/>
            <a:ext cx="77724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te bewerken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F2971FB-15EE-4436-B476-406CE646A009}" type="datetime1">
              <a:rPr lang="nl-NL"/>
              <a:pPr/>
              <a:t>18-11-2014</a:t>
            </a:fld>
            <a:endParaRPr lang="nl-NL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l-NL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BAB193-0EFB-43F4-A121-054C7886C1ED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Right Triangle 6"/>
          <p:cNvSpPr/>
          <p:nvPr/>
        </p:nvSpPr>
        <p:spPr bwMode="auto">
          <a:xfrm rot="16200000">
            <a:off x="0" y="0"/>
            <a:ext cx="304800" cy="304800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" name="Right Triangle 7"/>
          <p:cNvSpPr/>
          <p:nvPr/>
        </p:nvSpPr>
        <p:spPr bwMode="auto">
          <a:xfrm rot="5400000">
            <a:off x="0" y="0"/>
            <a:ext cx="304800" cy="304800"/>
          </a:xfrm>
          <a:prstGeom prst="rt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0" y="304800"/>
            <a:ext cx="304800" cy="6553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0" name="Right Triangle 9"/>
          <p:cNvSpPr/>
          <p:nvPr/>
        </p:nvSpPr>
        <p:spPr bwMode="auto">
          <a:xfrm rot="5400000">
            <a:off x="8839200" y="6553200"/>
            <a:ext cx="304800" cy="304800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Right Triangle 10"/>
          <p:cNvSpPr/>
          <p:nvPr/>
        </p:nvSpPr>
        <p:spPr bwMode="auto">
          <a:xfrm rot="16200000">
            <a:off x="8839200" y="6553200"/>
            <a:ext cx="304800" cy="304800"/>
          </a:xfrm>
          <a:prstGeom prst="rt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0" y="6553200"/>
            <a:ext cx="88392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1038" name="Picture 17" descr="Prodemos woordbeeld + ondertitel groot links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48200" y="152400"/>
            <a:ext cx="38893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8" r:id="rId2"/>
    <p:sldLayoutId id="214748369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9" r:id="rId12"/>
  </p:sldLayoutIdLst>
  <p:transition advClick="0" advTm="7000"/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/>
          <a:ea typeface="ＭＳ Ｐゴシック" pitchFamily="-110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AA007F"/>
          </a:solidFill>
          <a:latin typeface="Verdana" pitchFamily="-110" charset="0"/>
          <a:ea typeface="ＭＳ Ｐゴシック" pitchFamily="-11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AA007F"/>
          </a:solidFill>
          <a:latin typeface="Verdana" pitchFamily="-110" charset="0"/>
          <a:ea typeface="ＭＳ Ｐゴシック" pitchFamily="-11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AA007F"/>
          </a:solidFill>
          <a:latin typeface="Verdana" pitchFamily="-110" charset="0"/>
          <a:ea typeface="ＭＳ Ｐゴシック" pitchFamily="-11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AA007F"/>
          </a:solidFill>
          <a:latin typeface="Verdana" pitchFamily="-110" charset="0"/>
          <a:ea typeface="ＭＳ Ｐゴシック" pitchFamily="-11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55600" indent="-355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1pPr>
      <a:lvl2pPr marL="720725" indent="-3651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2pPr>
      <a:lvl3pPr marL="1076325" indent="-355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3pPr>
      <a:lvl4pPr marL="1431925" indent="-355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4pPr>
      <a:lvl5pPr marL="1795463" indent="-3635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757459" y="4221088"/>
            <a:ext cx="79928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4000" b="1" dirty="0" smtClean="0">
                <a:latin typeface="+mn-lt"/>
              </a:rPr>
              <a:t>Politiek jargon</a:t>
            </a:r>
            <a:endParaRPr lang="nl-NL" sz="4000" b="1" dirty="0">
              <a:latin typeface="+mn-lt"/>
            </a:endParaRPr>
          </a:p>
          <a:p>
            <a:pPr algn="ctr" eaLnBrk="1" hangingPunct="1"/>
            <a:endParaRPr lang="nl-NL" sz="4000" b="1" dirty="0">
              <a:latin typeface="+mn-lt"/>
            </a:endParaRPr>
          </a:p>
          <a:p>
            <a:pPr algn="ctr" eaLnBrk="1" hangingPunct="1"/>
            <a:r>
              <a:rPr lang="nl-NL" sz="4000" b="1" dirty="0" smtClean="0">
                <a:solidFill>
                  <a:schemeClr val="accent1"/>
                </a:solidFill>
                <a:latin typeface="+mn-lt"/>
              </a:rPr>
              <a:t>Bingo</a:t>
            </a:r>
            <a:endParaRPr lang="nl-NL" sz="20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026" name="Picture 2" descr="http://www.nrcnext.nl/files/2009/03/perf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331" y="1012629"/>
            <a:ext cx="457200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679475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737890" y="5800"/>
            <a:ext cx="813683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Bingo “Politiek jargon” 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11560" y="1988840"/>
            <a:ext cx="8263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b="1" dirty="0"/>
              <a:t>Een kabinet dat ontslag heeft genomen, maar nog blijft zitten om de lopende zaken af te handelen.</a:t>
            </a:r>
          </a:p>
        </p:txBody>
      </p:sp>
      <p:pic>
        <p:nvPicPr>
          <p:cNvPr id="6" name="Picture 2" descr="http://www.bndestem.nl/polopoly_fs/1.3290798.1351822566%21/image/image.jpg_gen/derivatives/landscape_800_600/image-32907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904" y="3486279"/>
            <a:ext cx="2702471" cy="2026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12158165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hthoek 3"/>
          <p:cNvSpPr>
            <a:spLocks noChangeArrowheads="1"/>
          </p:cNvSpPr>
          <p:nvPr/>
        </p:nvSpPr>
        <p:spPr bwMode="auto">
          <a:xfrm>
            <a:off x="1622438" y="1969433"/>
            <a:ext cx="63677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nl-NL" sz="2400" b="1" dirty="0" smtClean="0"/>
              <a:t>Een ander woord voor Eerste Kamer.</a:t>
            </a:r>
            <a:endParaRPr lang="nl-NL" sz="2400" b="1" dirty="0"/>
          </a:p>
        </p:txBody>
      </p:sp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737890" y="5800"/>
            <a:ext cx="813683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Bingo “Politiek jargon” 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71279"/>
            <a:ext cx="4267362" cy="286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765005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hthoek 3"/>
          <p:cNvSpPr>
            <a:spLocks noChangeArrowheads="1"/>
          </p:cNvSpPr>
          <p:nvPr/>
        </p:nvSpPr>
        <p:spPr bwMode="auto">
          <a:xfrm>
            <a:off x="1403648" y="1988840"/>
            <a:ext cx="71287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nl-NL" sz="2400" b="1" dirty="0" smtClean="0"/>
              <a:t>Hier zitten ministers en staatssecretarissen in de vergaderzaal van de Tweede Kamer.</a:t>
            </a:r>
            <a:endParaRPr lang="nl-NL" sz="2400" b="1" dirty="0"/>
          </a:p>
        </p:txBody>
      </p:sp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737890" y="5800"/>
            <a:ext cx="813683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Bingo “Politiek jargon” 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P:\30 - Bezoekersdienst\Slideshow 3 Tweede Kamer\2ekamer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48" y="3315697"/>
            <a:ext cx="3693128" cy="259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948486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hthoek 3"/>
          <p:cNvSpPr>
            <a:spLocks noChangeArrowheads="1"/>
          </p:cNvSpPr>
          <p:nvPr/>
        </p:nvSpPr>
        <p:spPr bwMode="auto">
          <a:xfrm>
            <a:off x="539552" y="1916832"/>
            <a:ext cx="79928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nl-NL" sz="2400" b="1" dirty="0"/>
              <a:t>Een minister gaat over een bepaald beleidsterrein</a:t>
            </a:r>
            <a:r>
              <a:rPr lang="nl-NL" sz="2400" b="1" dirty="0" smtClean="0"/>
              <a:t>.</a:t>
            </a:r>
            <a:br>
              <a:rPr lang="nl-NL" sz="2400" b="1" dirty="0" smtClean="0"/>
            </a:br>
            <a:r>
              <a:rPr lang="nl-NL" sz="2400" b="1" dirty="0" smtClean="0"/>
              <a:t> </a:t>
            </a:r>
            <a:br>
              <a:rPr lang="nl-NL" sz="2400" b="1" dirty="0" smtClean="0"/>
            </a:br>
            <a:r>
              <a:rPr lang="nl-NL" sz="2400" b="1" dirty="0" smtClean="0"/>
              <a:t>Wat </a:t>
            </a:r>
            <a:r>
              <a:rPr lang="nl-NL" sz="2400" b="1" dirty="0"/>
              <a:t>is daar een ander woord voor? </a:t>
            </a:r>
          </a:p>
        </p:txBody>
      </p:sp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737890" y="5800"/>
            <a:ext cx="813683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Bingo “Politiek jargon” 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https://encrypted-tbn1.gstatic.com/images?q=tbn:ANd9GcS7P-OisFouM9nXDB2lQWNlcTRzayqzCNjlyOoaQQc9JGqCUFzku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89040"/>
            <a:ext cx="2094148" cy="2290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079035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hthoek 3"/>
          <p:cNvSpPr>
            <a:spLocks noChangeArrowheads="1"/>
          </p:cNvSpPr>
          <p:nvPr/>
        </p:nvSpPr>
        <p:spPr bwMode="auto">
          <a:xfrm>
            <a:off x="1745928" y="2152569"/>
            <a:ext cx="71287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nl-NL" sz="2400" b="1" dirty="0"/>
              <a:t>Een wijziging van een wetsvoorstel.</a:t>
            </a:r>
          </a:p>
        </p:txBody>
      </p:sp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737890" y="5800"/>
            <a:ext cx="813683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Bingo “Politiek jargon” 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://www.phielixverzekeringen.nl/images/wijziging-doorgev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1611"/>
            <a:ext cx="3384376" cy="139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791446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hthoek 3"/>
          <p:cNvSpPr>
            <a:spLocks noChangeArrowheads="1"/>
          </p:cNvSpPr>
          <p:nvPr/>
        </p:nvSpPr>
        <p:spPr bwMode="auto">
          <a:xfrm>
            <a:off x="728832" y="2143752"/>
            <a:ext cx="8208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nl-NL" sz="2400" b="1" dirty="0" smtClean="0"/>
              <a:t>Adviseur van de regering en hoogste bestuursrechter.</a:t>
            </a:r>
            <a:endParaRPr lang="nl-NL" sz="2400" b="1" dirty="0"/>
          </a:p>
        </p:txBody>
      </p:sp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737890" y="5800"/>
            <a:ext cx="813683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Bingo “Politiek jargon” 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www.dorknoper.nl/files/2013/10/1681766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84984"/>
            <a:ext cx="4032448" cy="2480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766592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hthoek 3"/>
          <p:cNvSpPr>
            <a:spLocks noChangeArrowheads="1"/>
          </p:cNvSpPr>
          <p:nvPr/>
        </p:nvSpPr>
        <p:spPr bwMode="auto">
          <a:xfrm>
            <a:off x="539552" y="1916832"/>
            <a:ext cx="7992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nl-NL" sz="2400" b="1" dirty="0"/>
              <a:t>Een vergadering voor alle leden noem je… </a:t>
            </a:r>
          </a:p>
        </p:txBody>
      </p:sp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737890" y="5800"/>
            <a:ext cx="813683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Bingo “Politiek jargon” 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static0.volkskrant.nl/static/photo/2012/18/13/4/20120704221526/media_xl_1264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44577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786038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hthoek 3"/>
          <p:cNvSpPr>
            <a:spLocks noChangeArrowheads="1"/>
          </p:cNvSpPr>
          <p:nvPr/>
        </p:nvSpPr>
        <p:spPr bwMode="auto">
          <a:xfrm>
            <a:off x="755650" y="1628775"/>
            <a:ext cx="81368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nl-NL" sz="2400" b="1" dirty="0"/>
              <a:t>Iemand </a:t>
            </a:r>
            <a:r>
              <a:rPr lang="nl-NL" sz="2400" b="1" dirty="0" smtClean="0"/>
              <a:t>verzwijgt wat </a:t>
            </a:r>
            <a:r>
              <a:rPr lang="nl-NL" sz="2400" b="1" dirty="0"/>
              <a:t>hij wil bereiken. </a:t>
            </a:r>
            <a:r>
              <a:rPr lang="nl-NL" sz="2400" b="1" dirty="0" smtClean="0"/>
              <a:t/>
            </a:r>
            <a:br>
              <a:rPr lang="nl-NL" sz="2400" b="1" dirty="0" smtClean="0"/>
            </a:br>
            <a:r>
              <a:rPr lang="nl-NL" sz="2400" b="1" dirty="0" smtClean="0"/>
              <a:t/>
            </a:r>
            <a:br>
              <a:rPr lang="nl-NL" sz="2400" b="1" dirty="0" smtClean="0"/>
            </a:br>
            <a:r>
              <a:rPr lang="nl-NL" sz="2400" b="1" dirty="0" smtClean="0"/>
              <a:t>Hij </a:t>
            </a:r>
            <a:r>
              <a:rPr lang="nl-NL" sz="2400" b="1" dirty="0"/>
              <a:t>of zij heeft dan een…</a:t>
            </a:r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737890" y="5800"/>
            <a:ext cx="813683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Bingo “Politiek jargon” 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psycholoogwijnberg.nl/assets/boeken/_resampled/SetHeight360-verborgenagen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48" y="3392914"/>
            <a:ext cx="1878335" cy="287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602712" y="4941168"/>
            <a:ext cx="1447516" cy="404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4415308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hthoek 3"/>
          <p:cNvSpPr>
            <a:spLocks noChangeArrowheads="1"/>
          </p:cNvSpPr>
          <p:nvPr/>
        </p:nvSpPr>
        <p:spPr bwMode="auto">
          <a:xfrm>
            <a:off x="1116012" y="2008193"/>
            <a:ext cx="69119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/>
            <a:r>
              <a:rPr lang="nl-NL" sz="2400" b="1" dirty="0"/>
              <a:t>Een politicus die negatieve gevolgen van zijn beleid bewust niet wil zien, is bezig met…</a:t>
            </a:r>
          </a:p>
        </p:txBody>
      </p:sp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737890" y="5800"/>
            <a:ext cx="813683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Bingo “Politiek jargon” 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carriere.blog.nl/files/2009/11/loveforgran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29000"/>
            <a:ext cx="3372967" cy="24847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773122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hthoek 3"/>
          <p:cNvSpPr>
            <a:spLocks noChangeArrowheads="1"/>
          </p:cNvSpPr>
          <p:nvPr/>
        </p:nvSpPr>
        <p:spPr bwMode="auto">
          <a:xfrm>
            <a:off x="1404938" y="1828373"/>
            <a:ext cx="71275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nl-NL" sz="2400" b="1" dirty="0"/>
              <a:t>Een Kamerlid </a:t>
            </a:r>
            <a:r>
              <a:rPr lang="nl-NL" sz="2400" b="1" dirty="0" smtClean="0"/>
              <a:t>dat </a:t>
            </a:r>
            <a:r>
              <a:rPr lang="nl-NL" sz="2400" b="1" dirty="0" smtClean="0"/>
              <a:t>een </a:t>
            </a:r>
            <a:r>
              <a:rPr lang="nl-NL" sz="2400" b="1" dirty="0"/>
              <a:t>vraag stelt tijdens de speech van een ander </a:t>
            </a:r>
            <a:r>
              <a:rPr lang="nl-NL" sz="2400" b="1" dirty="0" smtClean="0"/>
              <a:t>Kamerlid, een minister of een staatssecretaris </a:t>
            </a:r>
            <a:r>
              <a:rPr lang="nl-NL" sz="2400" b="1" dirty="0"/>
              <a:t>is aan het …. </a:t>
            </a:r>
          </a:p>
        </p:txBody>
      </p:sp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737890" y="5800"/>
            <a:ext cx="813683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Bingo “Politiek jargon” 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static1.volkskrant.nl/static/photo/2013/17/12/4/20130523150917/media_xl_16671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68960"/>
            <a:ext cx="44577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6803516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hthoek 3"/>
          <p:cNvSpPr>
            <a:spLocks noChangeArrowheads="1"/>
          </p:cNvSpPr>
          <p:nvPr/>
        </p:nvSpPr>
        <p:spPr bwMode="auto">
          <a:xfrm>
            <a:off x="1169814" y="1916832"/>
            <a:ext cx="72729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nl-NL" sz="2400" b="1" dirty="0"/>
              <a:t>Iemand die probeert het beleid van een politicus zo positief mogelijk in de media te krijgen. </a:t>
            </a:r>
          </a:p>
        </p:txBody>
      </p:sp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737890" y="5800"/>
            <a:ext cx="813683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Bingo “Politiek jargon” 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982348" y="5564482"/>
            <a:ext cx="352839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1026" name="Picture 2" descr="http://cdn.dutchcowboys.nl/images/upload/ministerinfo%20ir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326" y="3717032"/>
            <a:ext cx="3250398" cy="1847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08877538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hthoek 3"/>
          <p:cNvSpPr>
            <a:spLocks noChangeArrowheads="1"/>
          </p:cNvSpPr>
          <p:nvPr/>
        </p:nvSpPr>
        <p:spPr bwMode="auto">
          <a:xfrm>
            <a:off x="737890" y="1940639"/>
            <a:ext cx="81368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nl-NL" sz="2400" b="1" dirty="0"/>
              <a:t>Welke term wordt soms gebruikt als een politieke partij na de verkiezingen gemaakte beloften niet waarmaakt? </a:t>
            </a:r>
          </a:p>
        </p:txBody>
      </p:sp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737890" y="5800"/>
            <a:ext cx="813683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Bingo “Politiek jargon” 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6148" name="Picture 4" descr="http://eenrijkerleven.nl/wp/wp-content/uploads/2013/05/promise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3384376" cy="2281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83571460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hthoek 3"/>
          <p:cNvSpPr>
            <a:spLocks noChangeArrowheads="1"/>
          </p:cNvSpPr>
          <p:nvPr/>
        </p:nvSpPr>
        <p:spPr bwMode="auto">
          <a:xfrm>
            <a:off x="739315" y="2132856"/>
            <a:ext cx="81354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nl-NL" sz="2400" b="1" dirty="0" smtClean="0"/>
              <a:t>Op een informele manier invloed uitoefenen op politici.</a:t>
            </a:r>
            <a:endParaRPr lang="nl-NL" sz="2400" b="1" dirty="0"/>
          </a:p>
        </p:txBody>
      </p:sp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737890" y="5800"/>
            <a:ext cx="813683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Bingo “Politiek jargon” 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eurotalks.files.wordpress.com/2012/05/lobby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56992"/>
            <a:ext cx="28670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172168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hthoek 3"/>
          <p:cNvSpPr>
            <a:spLocks noChangeArrowheads="1"/>
          </p:cNvSpPr>
          <p:nvPr/>
        </p:nvSpPr>
        <p:spPr bwMode="auto">
          <a:xfrm>
            <a:off x="1098029" y="1988840"/>
            <a:ext cx="74165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nl-NL" sz="2400" b="1" dirty="0"/>
              <a:t>Iemand die niet weet op wie hij moet stemmen. </a:t>
            </a:r>
          </a:p>
        </p:txBody>
      </p:sp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737890" y="5800"/>
            <a:ext cx="813683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Bingo “Politiek jargon” 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://www.bnr.nl/incoming/793594-1208/verkiezingen/ALTERNATES/i/verkiezin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68960"/>
            <a:ext cx="4042396" cy="2681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4167435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hthoek 3"/>
          <p:cNvSpPr>
            <a:spLocks noChangeArrowheads="1"/>
          </p:cNvSpPr>
          <p:nvPr/>
        </p:nvSpPr>
        <p:spPr bwMode="auto">
          <a:xfrm>
            <a:off x="1084586" y="1903264"/>
            <a:ext cx="71287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nl-NL" sz="2400" b="1" dirty="0"/>
              <a:t>Volksvertegenwoordigers van dezelfde partij </a:t>
            </a:r>
            <a:r>
              <a:rPr lang="nl-NL" sz="2400" b="1" dirty="0" smtClean="0"/>
              <a:t/>
            </a:r>
            <a:br>
              <a:rPr lang="nl-NL" sz="2400" b="1" dirty="0" smtClean="0"/>
            </a:br>
            <a:r>
              <a:rPr lang="nl-NL" sz="2400" b="1" dirty="0" smtClean="0"/>
              <a:t>zitten </a:t>
            </a:r>
            <a:r>
              <a:rPr lang="nl-NL" sz="2400" b="1" dirty="0"/>
              <a:t>in dezelfde …</a:t>
            </a:r>
          </a:p>
        </p:txBody>
      </p:sp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737890" y="5800"/>
            <a:ext cx="813683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Bingo “Politiek jargon” 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01008"/>
            <a:ext cx="2954769" cy="2100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049217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Demos template oranje grijs leeg">
  <a:themeElements>
    <a:clrScheme name="ProDemos">
      <a:dk1>
        <a:srgbClr val="000000"/>
      </a:dk1>
      <a:lt1>
        <a:srgbClr val="FFFFFF"/>
      </a:lt1>
      <a:dk2>
        <a:srgbClr val="000000"/>
      </a:dk2>
      <a:lt2>
        <a:srgbClr val="A69B8E"/>
      </a:lt2>
      <a:accent1>
        <a:srgbClr val="EF9F3B"/>
      </a:accent1>
      <a:accent2>
        <a:srgbClr val="A21636"/>
      </a:accent2>
      <a:accent3>
        <a:srgbClr val="F3DB51"/>
      </a:accent3>
      <a:accent4>
        <a:srgbClr val="A69B8E"/>
      </a:accent4>
      <a:accent5>
        <a:srgbClr val="51B6E2"/>
      </a:accent5>
      <a:accent6>
        <a:srgbClr val="6AAF42"/>
      </a:accent6>
      <a:hlink>
        <a:srgbClr val="51B6E2"/>
      </a:hlink>
      <a:folHlink>
        <a:srgbClr val="6AAF4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5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5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ProDemos template oranje grijs leeg</Template>
  <TotalTime>93</TotalTime>
  <Words>176</Words>
  <Application>Microsoft Office PowerPoint</Application>
  <PresentationFormat>Diavoorstelling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ProDemos template oranje grijs leeg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Hyuis voor democratie en rechtsststaat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Suzanne van de Ven</dc:creator>
  <cp:lastModifiedBy>Lilian Leeuwenburgh-Stolwijk</cp:lastModifiedBy>
  <cp:revision>25</cp:revision>
  <dcterms:created xsi:type="dcterms:W3CDTF">2012-01-25T13:29:23Z</dcterms:created>
  <dcterms:modified xsi:type="dcterms:W3CDTF">2014-11-18T08:36:23Z</dcterms:modified>
</cp:coreProperties>
</file>